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6"/>
  </p:sldMasterIdLst>
  <p:notesMasterIdLst>
    <p:notesMasterId r:id="rId17"/>
  </p:notesMasterIdLst>
  <p:handoutMasterIdLst>
    <p:handoutMasterId r:id="rId18"/>
  </p:handoutMasterIdLst>
  <p:sldIdLst>
    <p:sldId id="555" r:id="rId7"/>
    <p:sldId id="560" r:id="rId8"/>
    <p:sldId id="568" r:id="rId9"/>
    <p:sldId id="567" r:id="rId10"/>
    <p:sldId id="573" r:id="rId11"/>
    <p:sldId id="572" r:id="rId12"/>
    <p:sldId id="571" r:id="rId13"/>
    <p:sldId id="566" r:id="rId14"/>
    <p:sldId id="570" r:id="rId15"/>
    <p:sldId id="569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mstead CIV Stephen G" initials="OCS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0021"/>
    <a:srgbClr val="669900"/>
    <a:srgbClr val="996633"/>
    <a:srgbClr val="990000"/>
    <a:srgbClr val="0000FF"/>
    <a:srgbClr val="66FF33"/>
    <a:srgbClr val="FF9900"/>
    <a:srgbClr val="69A02C"/>
    <a:srgbClr val="C5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6" autoAdjust="0"/>
    <p:restoredTop sz="94668" autoAdjust="0"/>
  </p:normalViewPr>
  <p:slideViewPr>
    <p:cSldViewPr>
      <p:cViewPr varScale="1">
        <p:scale>
          <a:sx n="114" d="100"/>
          <a:sy n="114" d="100"/>
        </p:scale>
        <p:origin x="14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602" y="5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04" tIns="46653" rIns="93304" bIns="4665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1"/>
            <a:ext cx="3043343" cy="465455"/>
          </a:xfrm>
          <a:prstGeom prst="rect">
            <a:avLst/>
          </a:prstGeom>
        </p:spPr>
        <p:txBody>
          <a:bodyPr vert="horz" lIns="93304" tIns="46653" rIns="93304" bIns="46653" rtlCol="0"/>
          <a:lstStyle>
            <a:lvl1pPr algn="r">
              <a:defRPr sz="1300"/>
            </a:lvl1pPr>
          </a:lstStyle>
          <a:p>
            <a:fld id="{D9DBA2F9-3992-468D-A303-F3BDE3BDC609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304" tIns="46653" rIns="93304" bIns="4665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1"/>
            <a:ext cx="3043343" cy="465455"/>
          </a:xfrm>
          <a:prstGeom prst="rect">
            <a:avLst/>
          </a:prstGeom>
        </p:spPr>
        <p:txBody>
          <a:bodyPr vert="horz" lIns="93304" tIns="46653" rIns="93304" bIns="46653" rtlCol="0" anchor="b"/>
          <a:lstStyle>
            <a:lvl1pPr algn="r">
              <a:defRPr sz="1300"/>
            </a:lvl1pPr>
          </a:lstStyle>
          <a:p>
            <a:fld id="{12C5D30D-878A-4F88-AD0E-B56C8299D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98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04" tIns="46653" rIns="93304" bIns="4665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3" cy="465455"/>
          </a:xfrm>
          <a:prstGeom prst="rect">
            <a:avLst/>
          </a:prstGeom>
        </p:spPr>
        <p:txBody>
          <a:bodyPr vert="horz" lIns="93304" tIns="46653" rIns="93304" bIns="46653" rtlCol="0"/>
          <a:lstStyle>
            <a:lvl1pPr algn="r">
              <a:defRPr sz="1300"/>
            </a:lvl1pPr>
          </a:lstStyle>
          <a:p>
            <a:fld id="{264602E5-3A72-4319-A36C-A7370A6FE072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4" tIns="46653" rIns="93304" bIns="466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04" tIns="46653" rIns="93304" bIns="4665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304" tIns="46653" rIns="93304" bIns="4665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1"/>
            <a:ext cx="3043343" cy="465455"/>
          </a:xfrm>
          <a:prstGeom prst="rect">
            <a:avLst/>
          </a:prstGeom>
        </p:spPr>
        <p:txBody>
          <a:bodyPr vert="horz" lIns="93304" tIns="46653" rIns="93304" bIns="46653" rtlCol="0" anchor="b"/>
          <a:lstStyle>
            <a:lvl1pPr algn="r">
              <a:defRPr sz="1300"/>
            </a:lvl1pPr>
          </a:lstStyle>
          <a:p>
            <a:fld id="{EDA5160B-0498-4F3D-9C9E-06632685E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3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FF4B5-E1F2-4F76-B0EF-A3B9954AD57D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91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FF4B5-E1F2-4F76-B0EF-A3B9954AD57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15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160B-0498-4F3D-9C9E-06632685E4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8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5978-D2B0-453B-A386-889896AB96C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7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160B-0498-4F3D-9C9E-06632685E4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95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160B-0498-4F3D-9C9E-06632685E4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68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160B-0498-4F3D-9C9E-06632685E4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27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160B-0498-4F3D-9C9E-06632685E4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83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160B-0498-4F3D-9C9E-06632685E4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31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5160B-0498-4F3D-9C9E-06632685E4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3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O:\Graphics\BRIEFS\CSSARS\pics&amp;logos\redba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733774" y="2234153"/>
            <a:ext cx="6181626" cy="18665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1030" descr="O:\Graphics\BRIEFS\CSSARS\pics&amp;logos\redbar.JPG"/>
          <p:cNvPicPr>
            <a:picLocks noChangeAspect="1" noChangeArrowheads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2400" cy="6019800"/>
          </a:xfrm>
          <a:prstGeom prst="rect">
            <a:avLst/>
          </a:prstGeom>
          <a:noFill/>
        </p:spPr>
      </p:pic>
      <p:pic>
        <p:nvPicPr>
          <p:cNvPr id="10" name="Picture 1030" descr="O:\Graphics\BRIEFS\CSSARS\pics&amp;logos\redbar.JPG"/>
          <p:cNvPicPr>
            <a:picLocks noChangeAspect="1" noChangeArrowheads="1"/>
          </p:cNvPicPr>
          <p:nvPr userDrawn="1"/>
        </p:nvPicPr>
        <p:blipFill>
          <a:blip r:embed="rId4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22352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44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033" y="197964"/>
            <a:ext cx="7673419" cy="62216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56951"/>
            <a:ext cx="8587819" cy="525073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000"/>
            </a:lvl1pPr>
            <a:lvl2pPr>
              <a:buFont typeface="Arial" pitchFamily="34" charset="0"/>
              <a:buChar char="•"/>
              <a:defRPr sz="1700"/>
            </a:lvl2pPr>
            <a:lvl3pPr marL="1143000" indent="-228600">
              <a:buClr>
                <a:srgbClr val="C00000"/>
              </a:buClr>
              <a:buFont typeface="Arial" pitchFamily="34" charset="0"/>
              <a:buChar char="–"/>
              <a:defRPr sz="1400"/>
            </a:lvl3pPr>
            <a:lvl4pPr marL="1600200" indent="-228600">
              <a:buClr>
                <a:srgbClr val="FF0000"/>
              </a:buClr>
              <a:buFont typeface="Courier New" pitchFamily="49" charset="0"/>
              <a:buChar char="o"/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900"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1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file:///C:\TEMP\Usmc.GIF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3344" y="62252"/>
            <a:ext cx="8977312" cy="1129961"/>
            <a:chOff x="90488" y="62252"/>
            <a:chExt cx="8977312" cy="1129961"/>
          </a:xfrm>
        </p:grpSpPr>
        <p:sp>
          <p:nvSpPr>
            <p:cNvPr id="7" name="Rectangle 1046"/>
            <p:cNvSpPr>
              <a:spLocks noChangeArrowheads="1"/>
            </p:cNvSpPr>
            <p:nvPr userDrawn="1"/>
          </p:nvSpPr>
          <p:spPr bwMode="auto">
            <a:xfrm>
              <a:off x="453102" y="909344"/>
              <a:ext cx="8305800" cy="45719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 2" pitchFamily="18" charset="2"/>
                <a:buChar char="è"/>
              </a:pPr>
              <a:endParaRPr lang="en-US" sz="2000" b="1" dirty="0">
                <a:solidFill>
                  <a:srgbClr val="000000"/>
                </a:solidFill>
              </a:endParaRPr>
            </a:p>
          </p:txBody>
        </p:sp>
        <p:pic>
          <p:nvPicPr>
            <p:cNvPr id="98309" name="Picture 1029" descr="C:\TEMP\Usmc.GIF"/>
            <p:cNvPicPr>
              <a:picLocks noChangeAspect="1" noChangeArrowheads="1"/>
            </p:cNvPicPr>
            <p:nvPr/>
          </p:nvPicPr>
          <p:blipFill>
            <a:blip r:embed="rId4" r:link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8" y="69850"/>
              <a:ext cx="1128712" cy="1122363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803" y="62252"/>
              <a:ext cx="1074997" cy="107315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 userDrawn="1"/>
        </p:nvSpPr>
        <p:spPr>
          <a:xfrm>
            <a:off x="3502821" y="6546167"/>
            <a:ext cx="2192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For </a:t>
            </a:r>
            <a:r>
              <a:rPr lang="en-US" sz="1200" dirty="0">
                <a:solidFill>
                  <a:srgbClr val="000000"/>
                </a:solidFill>
              </a:rPr>
              <a:t>Official Use Only (</a:t>
            </a:r>
            <a:r>
              <a:rPr lang="en-US" sz="1200" dirty="0" smtClean="0">
                <a:solidFill>
                  <a:srgbClr val="000000"/>
                </a:solidFill>
              </a:rPr>
              <a:t>FOUO)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2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 2" pitchFamily="18" charset="2"/>
        <a:buChar char="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²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04800"/>
            <a:ext cx="6705599" cy="6128468"/>
          </a:xfrm>
          <a:noFill/>
          <a:ln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ts val="80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Implementation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br>
              <a:rPr lang="en-US" sz="3200" dirty="0" smtClean="0"/>
            </a:br>
            <a:r>
              <a:rPr lang="en-US" sz="3200" dirty="0" smtClean="0"/>
              <a:t>Marine Corps </a:t>
            </a:r>
            <a:br>
              <a:rPr lang="en-US" sz="3200" dirty="0" smtClean="0"/>
            </a:br>
            <a:r>
              <a:rPr lang="en-US" sz="3200" dirty="0" smtClean="0"/>
              <a:t>Spiritual </a:t>
            </a:r>
            <a:r>
              <a:rPr lang="en-US" sz="3200" dirty="0"/>
              <a:t>Fitness </a:t>
            </a:r>
            <a:r>
              <a:rPr lang="en-US" sz="3200" dirty="0" smtClean="0"/>
              <a:t>Strategy </a:t>
            </a:r>
            <a:br>
              <a:rPr lang="en-US" sz="3200" dirty="0" smtClean="0"/>
            </a:br>
            <a:r>
              <a:rPr lang="en-US" sz="3200" dirty="0" smtClean="0"/>
              <a:t>within </a:t>
            </a:r>
            <a:br>
              <a:rPr lang="en-US" sz="3200" dirty="0" smtClean="0"/>
            </a:br>
            <a:r>
              <a:rPr lang="en-US" sz="3200" dirty="0" smtClean="0"/>
              <a:t>MARSOC</a:t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CAPT Lee Axtell, CHC</a:t>
            </a:r>
            <a:r>
              <a:rPr lang="en-US" sz="1800" dirty="0"/>
              <a:t>, USN</a:t>
            </a:r>
            <a:br>
              <a:rPr lang="en-US" sz="1800" dirty="0"/>
            </a:br>
            <a:r>
              <a:rPr lang="en-US" sz="1800" dirty="0" smtClean="0"/>
              <a:t>Force Chaplain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RP1 (FMF) Timothy </a:t>
            </a:r>
            <a:r>
              <a:rPr lang="en-US" sz="1800" dirty="0" err="1" smtClean="0"/>
              <a:t>Cambiado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Senior Enlisted Advisor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0" dirty="0" smtClean="0">
                <a:solidFill>
                  <a:schemeClr val="tx1"/>
                </a:solidFill>
              </a:rPr>
              <a:t/>
            </a:r>
            <a:br>
              <a:rPr lang="en-US" sz="1800" i="0" dirty="0" smtClean="0">
                <a:solidFill>
                  <a:schemeClr val="tx1"/>
                </a:solidFill>
              </a:rPr>
            </a:br>
            <a:r>
              <a:rPr lang="en-US" sz="1800" i="0" smtClean="0">
                <a:solidFill>
                  <a:schemeClr val="tx1"/>
                </a:solidFill>
              </a:rPr>
              <a:t> </a:t>
            </a:r>
            <a:r>
              <a:rPr lang="en-US" sz="1800" i="0" smtClean="0">
                <a:solidFill>
                  <a:schemeClr val="tx1"/>
                </a:solidFill>
              </a:rPr>
              <a:t>30 April 2019</a:t>
            </a:r>
            <a:r>
              <a:rPr lang="en-US" sz="1800" i="0" dirty="0" smtClean="0">
                <a:solidFill>
                  <a:schemeClr val="tx1"/>
                </a:solidFill>
              </a:rPr>
              <a:t/>
            </a:r>
            <a:br>
              <a:rPr lang="en-US" sz="1800" i="0" dirty="0" smtClean="0">
                <a:solidFill>
                  <a:schemeClr val="tx1"/>
                </a:solidFill>
              </a:rPr>
            </a:br>
            <a:r>
              <a:rPr lang="en-US" sz="2000" i="0" dirty="0">
                <a:solidFill>
                  <a:schemeClr val="tx1"/>
                </a:solidFill>
              </a:rPr>
              <a:t/>
            </a:r>
            <a:br>
              <a:rPr lang="en-US" sz="2000" i="0" dirty="0">
                <a:solidFill>
                  <a:schemeClr val="tx1"/>
                </a:solidFill>
              </a:rPr>
            </a:br>
            <a:r>
              <a:rPr lang="en-US" sz="2000" dirty="0"/>
              <a:t>"</a:t>
            </a:r>
            <a:r>
              <a:rPr lang="en-US" sz="2000" dirty="0" err="1"/>
              <a:t>Spiritus</a:t>
            </a:r>
            <a:r>
              <a:rPr lang="en-US" sz="2000" dirty="0"/>
              <a:t> </a:t>
            </a:r>
            <a:r>
              <a:rPr lang="en-US" sz="2000" dirty="0" err="1"/>
              <a:t>Invictus</a:t>
            </a:r>
            <a:r>
              <a:rPr lang="en-US" sz="2000" dirty="0"/>
              <a:t>"</a:t>
            </a:r>
            <a:br>
              <a:rPr lang="en-US" sz="2000" dirty="0"/>
            </a:br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8620" y="6433268"/>
            <a:ext cx="2192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For </a:t>
            </a:r>
            <a:r>
              <a:rPr lang="en-US" sz="1200" dirty="0">
                <a:solidFill>
                  <a:srgbClr val="000000"/>
                </a:solidFill>
              </a:rPr>
              <a:t>Official Use Only (FOUO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4DAB86-FFCB-4F96-965C-21758320B271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4513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762000"/>
            <a:ext cx="6705599" cy="5429250"/>
          </a:xfrm>
          <a:noFill/>
          <a:ln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ts val="800"/>
              </a:spcBef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4000" dirty="0" smtClean="0"/>
              <a:t>QUESTIONS?</a:t>
            </a:r>
            <a:endParaRPr lang="en-US" sz="4000" b="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8620" y="6433268"/>
            <a:ext cx="2192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For </a:t>
            </a:r>
            <a:r>
              <a:rPr lang="en-US" sz="1200" dirty="0">
                <a:solidFill>
                  <a:srgbClr val="000000"/>
                </a:solidFill>
              </a:rPr>
              <a:t>Official Use Only (</a:t>
            </a:r>
            <a:r>
              <a:rPr lang="en-US" sz="1200" dirty="0" smtClean="0">
                <a:solidFill>
                  <a:srgbClr val="000000"/>
                </a:solidFill>
              </a:rPr>
              <a:t>FOUO)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4DAB86-FFCB-4F96-965C-21758320B271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4130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95921"/>
            <a:ext cx="7848600" cy="622168"/>
          </a:xfrm>
        </p:spPr>
        <p:txBody>
          <a:bodyPr/>
          <a:lstStyle/>
          <a:p>
            <a:pPr algn="ctr"/>
            <a:r>
              <a:rPr lang="en-US" dirty="0" smtClean="0"/>
              <a:t>Spiritual Fitness ALMAR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5315" y="14478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R 031813Z Oct 16</a:t>
            </a:r>
          </a:p>
          <a:p>
            <a:r>
              <a:rPr lang="en-US" sz="1200" dirty="0">
                <a:latin typeface="Arial" panose="020B0604020202020204" pitchFamily="34" charset="0"/>
              </a:rPr>
              <a:t>ALMAR 033/16</a:t>
            </a:r>
          </a:p>
          <a:p>
            <a:r>
              <a:rPr lang="en-US" sz="1200" dirty="0">
                <a:latin typeface="Arial" panose="020B0604020202020204" pitchFamily="34" charset="0"/>
              </a:rPr>
              <a:t>MSGID/GENADMIN/CMC WASHINGTON DC DMCS//</a:t>
            </a:r>
          </a:p>
          <a:p>
            <a:r>
              <a:rPr lang="en-US" sz="1200" dirty="0">
                <a:latin typeface="Arial" panose="020B0604020202020204" pitchFamily="34" charset="0"/>
              </a:rPr>
              <a:t>SUBJ/SPIRITUAL FITNESS//</a:t>
            </a:r>
          </a:p>
          <a:p>
            <a:endParaRPr lang="en-US" sz="1200" dirty="0" smtClean="0">
              <a:latin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</a:rPr>
              <a:t>GENTEXT/REMARKS/1</a:t>
            </a:r>
            <a:r>
              <a:rPr lang="en-US" sz="1200" dirty="0">
                <a:latin typeface="Arial" panose="020B0604020202020204" pitchFamily="34" charset="0"/>
              </a:rPr>
              <a:t>. Fitness is a vital part of being a United States Marine. Although we all </a:t>
            </a:r>
            <a:r>
              <a:rPr lang="en-US" sz="1200" dirty="0" smtClean="0">
                <a:latin typeface="Arial" panose="020B0604020202020204" pitchFamily="34" charset="0"/>
              </a:rPr>
              <a:t>understand the </a:t>
            </a:r>
            <a:r>
              <a:rPr lang="en-US" sz="1200" dirty="0">
                <a:latin typeface="Arial" panose="020B0604020202020204" pitchFamily="34" charset="0"/>
              </a:rPr>
              <a:t>importance of being physically fit, it is also important to remember the other </a:t>
            </a:r>
            <a:r>
              <a:rPr lang="en-US" sz="1200" b="1" dirty="0">
                <a:latin typeface="Arial" panose="020B0604020202020204" pitchFamily="34" charset="0"/>
              </a:rPr>
              <a:t>three aspects of overall </a:t>
            </a:r>
            <a:r>
              <a:rPr lang="en-US" sz="1200" b="1" dirty="0" smtClean="0">
                <a:latin typeface="Arial" panose="020B0604020202020204" pitchFamily="34" charset="0"/>
              </a:rPr>
              <a:t>fitness: spiritual</a:t>
            </a:r>
            <a:r>
              <a:rPr lang="en-US" sz="1200" b="1" dirty="0">
                <a:latin typeface="Arial" panose="020B0604020202020204" pitchFamily="34" charset="0"/>
              </a:rPr>
              <a:t>, mental, and social</a:t>
            </a:r>
            <a:r>
              <a:rPr lang="en-US" sz="1200" dirty="0">
                <a:latin typeface="Arial" panose="020B0604020202020204" pitchFamily="34" charset="0"/>
              </a:rPr>
              <a:t>. All of these aspects are essential to the well-being of each individual Marine </a:t>
            </a:r>
            <a:r>
              <a:rPr lang="en-US" sz="1200" dirty="0" smtClean="0">
                <a:latin typeface="Arial" panose="020B0604020202020204" pitchFamily="34" charset="0"/>
              </a:rPr>
              <a:t>and Sailor</a:t>
            </a:r>
            <a:r>
              <a:rPr lang="en-US" sz="1200" dirty="0">
                <a:latin typeface="Arial" panose="020B0604020202020204" pitchFamily="34" charset="0"/>
              </a:rPr>
              <a:t>, and our Corps as a whole.</a:t>
            </a:r>
          </a:p>
          <a:p>
            <a:endParaRPr lang="en-US" sz="1200" dirty="0" smtClean="0">
              <a:latin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</a:rPr>
              <a:t>. As Americas force in readiness, we must be prepared to answer our Nations call on a moments </a:t>
            </a:r>
            <a:r>
              <a:rPr lang="en-US" sz="1200" dirty="0" smtClean="0">
                <a:latin typeface="Arial" panose="020B0604020202020204" pitchFamily="34" charset="0"/>
              </a:rPr>
              <a:t>notice. A </a:t>
            </a:r>
            <a:r>
              <a:rPr lang="en-US" sz="1200" dirty="0">
                <a:latin typeface="Arial" panose="020B0604020202020204" pitchFamily="34" charset="0"/>
              </a:rPr>
              <a:t>large part of that ability is our capacity for resilience. Regardless of the battle we just fought, we must </a:t>
            </a:r>
            <a:r>
              <a:rPr lang="en-US" sz="1200" dirty="0" smtClean="0">
                <a:latin typeface="Arial" panose="020B0604020202020204" pitchFamily="34" charset="0"/>
              </a:rPr>
              <a:t>be ready </a:t>
            </a:r>
            <a:r>
              <a:rPr lang="en-US" sz="1200" dirty="0">
                <a:latin typeface="Arial" panose="020B0604020202020204" pitchFamily="34" charset="0"/>
              </a:rPr>
              <a:t>for our next success. </a:t>
            </a:r>
            <a:r>
              <a:rPr lang="en-US" sz="1200" b="1" dirty="0">
                <a:latin typeface="Arial" panose="020B0604020202020204" pitchFamily="34" charset="0"/>
              </a:rPr>
              <a:t>Research indicates that spiritual fitness plays a key role in resiliency, in </a:t>
            </a:r>
            <a:r>
              <a:rPr lang="en-US" sz="1200" b="1" dirty="0" smtClean="0">
                <a:latin typeface="Arial" panose="020B0604020202020204" pitchFamily="34" charset="0"/>
              </a:rPr>
              <a:t>our ability to </a:t>
            </a:r>
            <a:r>
              <a:rPr lang="en-US" sz="1200" b="1" dirty="0">
                <a:latin typeface="Arial" panose="020B0604020202020204" pitchFamily="34" charset="0"/>
              </a:rPr>
              <a:t>grow, develop, recover, heal, and adapt</a:t>
            </a:r>
            <a:r>
              <a:rPr lang="en-US" sz="1200" dirty="0">
                <a:latin typeface="Arial" panose="020B0604020202020204" pitchFamily="34" charset="0"/>
              </a:rPr>
              <a:t>. Regardless of individual philosophy or beliefs, </a:t>
            </a:r>
            <a:r>
              <a:rPr lang="en-US" sz="1200" b="1" dirty="0">
                <a:latin typeface="Arial" panose="020B0604020202020204" pitchFamily="34" charset="0"/>
              </a:rPr>
              <a:t>spiritual </a:t>
            </a:r>
            <a:r>
              <a:rPr lang="en-US" sz="1200" b="1" dirty="0" smtClean="0">
                <a:latin typeface="Arial" panose="020B0604020202020204" pitchFamily="34" charset="0"/>
              </a:rPr>
              <a:t>well-being makes </a:t>
            </a:r>
            <a:r>
              <a:rPr lang="en-US" sz="1200" b="1" dirty="0">
                <a:latin typeface="Arial" panose="020B0604020202020204" pitchFamily="34" charset="0"/>
              </a:rPr>
              <a:t>us better warriors and people of character </a:t>
            </a:r>
            <a:r>
              <a:rPr lang="en-US" sz="1200" dirty="0">
                <a:latin typeface="Arial" panose="020B0604020202020204" pitchFamily="34" charset="0"/>
              </a:rPr>
              <a:t>capable of making good choices on and off duty.</a:t>
            </a:r>
          </a:p>
          <a:p>
            <a:endParaRPr lang="en-US" sz="1200" dirty="0" smtClean="0">
              <a:latin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</a:rPr>
              <a:t>3</a:t>
            </a:r>
            <a:r>
              <a:rPr lang="en-US" sz="1200" dirty="0">
                <a:latin typeface="Arial" panose="020B0604020202020204" pitchFamily="34" charset="0"/>
              </a:rPr>
              <a:t>. Beginning in October, the Marine Corps will be emphasizing all components of fitness, particularly </a:t>
            </a:r>
            <a:r>
              <a:rPr lang="en-US" sz="1200" dirty="0" smtClean="0">
                <a:latin typeface="Arial" panose="020B0604020202020204" pitchFamily="34" charset="0"/>
              </a:rPr>
              <a:t>the physical </a:t>
            </a:r>
            <a:r>
              <a:rPr lang="en-US" sz="1200" dirty="0">
                <a:latin typeface="Arial" panose="020B0604020202020204" pitchFamily="34" charset="0"/>
              </a:rPr>
              <a:t>and spiritual aspects. During this time, I ask each of you to reflect on what you and the Marines </a:t>
            </a:r>
            <a:r>
              <a:rPr lang="en-US" sz="1200" dirty="0" smtClean="0">
                <a:latin typeface="Arial" panose="020B0604020202020204" pitchFamily="34" charset="0"/>
              </a:rPr>
              <a:t>and Sailors </a:t>
            </a:r>
            <a:r>
              <a:rPr lang="en-US" sz="1200" dirty="0">
                <a:latin typeface="Arial" panose="020B0604020202020204" pitchFamily="34" charset="0"/>
              </a:rPr>
              <a:t>you lead are doing to achieve and maintain an optimal level of strength and resilience. Your </a:t>
            </a:r>
            <a:r>
              <a:rPr lang="en-US" sz="1200" dirty="0" smtClean="0">
                <a:latin typeface="Arial" panose="020B0604020202020204" pitchFamily="34" charset="0"/>
              </a:rPr>
              <a:t>leaders and </a:t>
            </a:r>
            <a:r>
              <a:rPr lang="en-US" sz="1200" dirty="0">
                <a:latin typeface="Arial" panose="020B0604020202020204" pitchFamily="34" charset="0"/>
              </a:rPr>
              <a:t>chaplains at all levels stand ready to engage with you in this task. By </a:t>
            </a:r>
            <a:r>
              <a:rPr lang="en-US" sz="1200" b="1" i="1" dirty="0">
                <a:latin typeface="Arial" panose="020B0604020202020204" pitchFamily="34" charset="0"/>
              </a:rPr>
              <a:t>attending to spiritual fitness </a:t>
            </a:r>
            <a:r>
              <a:rPr lang="en-US" sz="1200" b="1" i="1" dirty="0" smtClean="0">
                <a:latin typeface="Arial" panose="020B0604020202020204" pitchFamily="34" charset="0"/>
              </a:rPr>
              <a:t>with the same </a:t>
            </a:r>
            <a:r>
              <a:rPr lang="en-US" sz="1200" b="1" i="1" dirty="0">
                <a:latin typeface="Arial" panose="020B0604020202020204" pitchFamily="34" charset="0"/>
              </a:rPr>
              <a:t>rigor given to physical, social and mental fitness</a:t>
            </a:r>
            <a:r>
              <a:rPr lang="en-US" sz="1200" dirty="0">
                <a:latin typeface="Arial" panose="020B0604020202020204" pitchFamily="34" charset="0"/>
              </a:rPr>
              <a:t>, Marines and Sailors can become and remain </a:t>
            </a:r>
            <a:r>
              <a:rPr lang="en-US" sz="1200" dirty="0" smtClean="0">
                <a:latin typeface="Arial" panose="020B0604020202020204" pitchFamily="34" charset="0"/>
              </a:rPr>
              <a:t>the honorable </a:t>
            </a:r>
            <a:r>
              <a:rPr lang="en-US" sz="1200" dirty="0">
                <a:latin typeface="Arial" panose="020B0604020202020204" pitchFamily="34" charset="0"/>
              </a:rPr>
              <a:t>warriors and model citizens our Nation expects.</a:t>
            </a:r>
          </a:p>
          <a:p>
            <a:endParaRPr lang="en-US" sz="1200" dirty="0" smtClean="0">
              <a:latin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</a:rPr>
              <a:t>. Semper Fidelis, Robert B. </a:t>
            </a:r>
            <a:r>
              <a:rPr lang="en-US" sz="1200" dirty="0" err="1">
                <a:latin typeface="Arial" panose="020B0604020202020204" pitchFamily="34" charset="0"/>
              </a:rPr>
              <a:t>Neller</a:t>
            </a:r>
            <a:r>
              <a:rPr lang="en-US" sz="1200" dirty="0">
                <a:latin typeface="Arial" panose="020B0604020202020204" pitchFamily="34" charset="0"/>
              </a:rPr>
              <a:t>, General, U.S. Marine Corps, Commandant of the Marine Corps//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4DAB86-FFCB-4F96-965C-21758320B271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3761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1595438" y="1138237"/>
            <a:ext cx="3448050" cy="3317875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8" name="Oval 7"/>
          <p:cNvSpPr/>
          <p:nvPr/>
        </p:nvSpPr>
        <p:spPr bwMode="auto">
          <a:xfrm>
            <a:off x="3863975" y="1138237"/>
            <a:ext cx="3446463" cy="3317875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9" name="Oval 8"/>
          <p:cNvSpPr/>
          <p:nvPr/>
        </p:nvSpPr>
        <p:spPr bwMode="auto">
          <a:xfrm>
            <a:off x="2743200" y="2738437"/>
            <a:ext cx="3448050" cy="3316287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 bwMode="auto">
          <a:xfrm rot="18657565">
            <a:off x="1764864" y="1154450"/>
            <a:ext cx="2399659" cy="295444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374800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Body</a:t>
            </a:r>
          </a:p>
        </p:txBody>
      </p:sp>
      <p:sp>
        <p:nvSpPr>
          <p:cNvPr id="11" name="TextBox 10"/>
          <p:cNvSpPr txBox="1"/>
          <p:nvPr/>
        </p:nvSpPr>
        <p:spPr bwMode="auto">
          <a:xfrm rot="2869733">
            <a:off x="6330803" y="1495627"/>
            <a:ext cx="953771" cy="43968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568215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Mind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114800" y="6015037"/>
            <a:ext cx="86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Spirit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262359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i="1" dirty="0" smtClean="0"/>
              <a:t>MPOTFF</a:t>
            </a:r>
            <a:r>
              <a:rPr lang="en-US" sz="2800" b="1" i="1" dirty="0"/>
              <a:t> Holistic </a:t>
            </a:r>
            <a:r>
              <a:rPr lang="en-US" sz="2800" b="1" i="1" dirty="0" smtClean="0"/>
              <a:t>Model</a:t>
            </a:r>
            <a:endParaRPr lang="en-US" sz="2800" b="1" i="1" dirty="0"/>
          </a:p>
        </p:txBody>
      </p: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3055937" y="3500437"/>
            <a:ext cx="3116263" cy="2362200"/>
            <a:chOff x="3124200" y="3962400"/>
            <a:chExt cx="3116263" cy="2362200"/>
          </a:xfrm>
        </p:grpSpPr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5410200" y="4572000"/>
              <a:ext cx="83026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Financial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security</a:t>
              </a:r>
            </a:p>
          </p:txBody>
        </p:sp>
        <p:grpSp>
          <p:nvGrpSpPr>
            <p:cNvPr id="16" name="Group 39"/>
            <p:cNvGrpSpPr>
              <a:grpSpLocks/>
            </p:cNvGrpSpPr>
            <p:nvPr/>
          </p:nvGrpSpPr>
          <p:grpSpPr bwMode="auto">
            <a:xfrm>
              <a:off x="3124200" y="3962400"/>
              <a:ext cx="2801938" cy="2362200"/>
              <a:chOff x="3124200" y="3962400"/>
              <a:chExt cx="2801938" cy="2362200"/>
            </a:xfrm>
          </p:grpSpPr>
          <p:sp>
            <p:nvSpPr>
              <p:cNvPr id="17" name="TextBox 26"/>
              <p:cNvSpPr txBox="1">
                <a:spLocks noChangeArrowheads="1"/>
              </p:cNvSpPr>
              <p:nvPr/>
            </p:nvSpPr>
            <p:spPr bwMode="auto">
              <a:xfrm>
                <a:off x="5048250" y="3962400"/>
                <a:ext cx="877888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>
                    <a:latin typeface="Calibri" pitchFamily="34" charset="0"/>
                  </a:rPr>
                  <a:t>Family</a:t>
                </a:r>
              </a:p>
              <a:p>
                <a:pPr algn="ctr"/>
                <a:r>
                  <a:rPr lang="en-US" sz="1400">
                    <a:latin typeface="Calibri" pitchFamily="34" charset="0"/>
                  </a:rPr>
                  <a:t>readiness</a:t>
                </a:r>
              </a:p>
            </p:txBody>
          </p:sp>
          <p:sp>
            <p:nvSpPr>
              <p:cNvPr id="18" name="TextBox 24"/>
              <p:cNvSpPr txBox="1">
                <a:spLocks noChangeArrowheads="1"/>
              </p:cNvSpPr>
              <p:nvPr/>
            </p:nvSpPr>
            <p:spPr bwMode="auto">
              <a:xfrm>
                <a:off x="3657600" y="5791200"/>
                <a:ext cx="17240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>
                    <a:latin typeface="Calibri" pitchFamily="34" charset="0"/>
                  </a:rPr>
                  <a:t>Marriage enrichment</a:t>
                </a:r>
              </a:p>
            </p:txBody>
          </p:sp>
          <p:sp>
            <p:nvSpPr>
              <p:cNvPr id="19" name="TextBox 24"/>
              <p:cNvSpPr txBox="1">
                <a:spLocks noChangeArrowheads="1"/>
              </p:cNvSpPr>
              <p:nvPr/>
            </p:nvSpPr>
            <p:spPr bwMode="auto">
              <a:xfrm>
                <a:off x="3124200" y="5334000"/>
                <a:ext cx="12573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>
                    <a:latin typeface="Calibri" pitchFamily="34" charset="0"/>
                  </a:rPr>
                  <a:t>Personal quest</a:t>
                </a:r>
              </a:p>
            </p:txBody>
          </p:sp>
          <p:sp>
            <p:nvSpPr>
              <p:cNvPr id="20" name="TextBox 25"/>
              <p:cNvSpPr txBox="1">
                <a:spLocks noChangeArrowheads="1"/>
              </p:cNvSpPr>
              <p:nvPr/>
            </p:nvSpPr>
            <p:spPr bwMode="auto">
              <a:xfrm>
                <a:off x="3660775" y="4648200"/>
                <a:ext cx="1660525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>
                    <a:latin typeface="Calibri" pitchFamily="34" charset="0"/>
                  </a:rPr>
                  <a:t>Positive experiences</a:t>
                </a:r>
              </a:p>
              <a:p>
                <a:pPr algn="ctr"/>
                <a:r>
                  <a:rPr lang="en-US" sz="1400">
                    <a:latin typeface="Calibri" pitchFamily="34" charset="0"/>
                  </a:rPr>
                  <a:t>Life meaning</a:t>
                </a:r>
              </a:p>
            </p:txBody>
          </p:sp>
          <p:sp>
            <p:nvSpPr>
              <p:cNvPr id="21" name="TextBox 24"/>
              <p:cNvSpPr txBox="1">
                <a:spLocks noChangeArrowheads="1"/>
              </p:cNvSpPr>
              <p:nvPr/>
            </p:nvSpPr>
            <p:spPr bwMode="auto">
              <a:xfrm>
                <a:off x="3886200" y="6019800"/>
                <a:ext cx="112553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>
                    <a:latin typeface="Calibri" pitchFamily="34" charset="0"/>
                  </a:rPr>
                  <a:t>Pastoral care</a:t>
                </a:r>
              </a:p>
            </p:txBody>
          </p:sp>
          <p:sp>
            <p:nvSpPr>
              <p:cNvPr id="22" name="TextBox 24"/>
              <p:cNvSpPr txBox="1">
                <a:spLocks noChangeArrowheads="1"/>
              </p:cNvSpPr>
              <p:nvPr/>
            </p:nvSpPr>
            <p:spPr bwMode="auto">
              <a:xfrm>
                <a:off x="4572000" y="5257800"/>
                <a:ext cx="1254125" cy="517525"/>
              </a:xfrm>
              <a:prstGeom prst="rect">
                <a:avLst/>
              </a:prstGeom>
              <a:solidFill>
                <a:srgbClr val="CCDAEC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latin typeface="Calibri" pitchFamily="34" charset="0"/>
                  </a:rPr>
                  <a:t>Esprit de corps</a:t>
                </a:r>
              </a:p>
              <a:p>
                <a:pPr algn="ctr"/>
                <a:r>
                  <a:rPr lang="en-US" sz="1400" dirty="0">
                    <a:latin typeface="Calibri" pitchFamily="34" charset="0"/>
                  </a:rPr>
                  <a:t>Unit cohesion</a:t>
                </a:r>
              </a:p>
            </p:txBody>
          </p:sp>
        </p:grpSp>
      </p:grpSp>
      <p:grpSp>
        <p:nvGrpSpPr>
          <p:cNvPr id="23" name="Group 37"/>
          <p:cNvGrpSpPr>
            <a:grpSpLocks/>
          </p:cNvGrpSpPr>
          <p:nvPr/>
        </p:nvGrpSpPr>
        <p:grpSpPr bwMode="auto">
          <a:xfrm>
            <a:off x="1676400" y="1443037"/>
            <a:ext cx="3178175" cy="2590800"/>
            <a:chOff x="1676400" y="1981200"/>
            <a:chExt cx="3178175" cy="2590800"/>
          </a:xfrm>
        </p:grpSpPr>
        <p:sp>
          <p:nvSpPr>
            <p:cNvPr id="24" name="TextBox 24"/>
            <p:cNvSpPr txBox="1">
              <a:spLocks noChangeArrowheads="1"/>
            </p:cNvSpPr>
            <p:nvPr/>
          </p:nvSpPr>
          <p:spPr bwMode="auto">
            <a:xfrm>
              <a:off x="1676400" y="3200400"/>
              <a:ext cx="17811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Calibri" pitchFamily="34" charset="0"/>
                </a:rPr>
                <a:t>Strength/conditioning</a:t>
              </a:r>
            </a:p>
          </p:txBody>
        </p:sp>
        <p:sp>
          <p:nvSpPr>
            <p:cNvPr id="25" name="TextBox 27"/>
            <p:cNvSpPr txBox="1">
              <a:spLocks noChangeArrowheads="1"/>
            </p:cNvSpPr>
            <p:nvPr/>
          </p:nvSpPr>
          <p:spPr bwMode="auto">
            <a:xfrm>
              <a:off x="2438400" y="4267200"/>
              <a:ext cx="13684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Calibri" pitchFamily="34" charset="0"/>
                </a:rPr>
                <a:t>Physical therapy</a:t>
              </a:r>
            </a:p>
          </p:txBody>
        </p:sp>
        <p:sp>
          <p:nvSpPr>
            <p:cNvPr id="26" name="TextBox 29"/>
            <p:cNvSpPr txBox="1">
              <a:spLocks noChangeArrowheads="1"/>
            </p:cNvSpPr>
            <p:nvPr/>
          </p:nvSpPr>
          <p:spPr bwMode="auto">
            <a:xfrm>
              <a:off x="4038600" y="2835275"/>
              <a:ext cx="8159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Rapid</a:t>
              </a:r>
            </a:p>
            <a:p>
              <a:pPr algn="ctr"/>
              <a:r>
                <a:rPr lang="en-US" sz="1400" dirty="0">
                  <a:latin typeface="Calibri" pitchFamily="34" charset="0"/>
                </a:rPr>
                <a:t>recovery</a:t>
              </a:r>
            </a:p>
          </p:txBody>
        </p:sp>
        <p:sp>
          <p:nvSpPr>
            <p:cNvPr id="27" name="TextBox 24"/>
            <p:cNvSpPr txBox="1">
              <a:spLocks noChangeArrowheads="1"/>
            </p:cNvSpPr>
            <p:nvPr/>
          </p:nvSpPr>
          <p:spPr bwMode="auto">
            <a:xfrm>
              <a:off x="3011488" y="2438400"/>
              <a:ext cx="798512" cy="523875"/>
            </a:xfrm>
            <a:prstGeom prst="rect">
              <a:avLst/>
            </a:prstGeom>
            <a:solidFill>
              <a:srgbClr val="2FFFC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Calibri" pitchFamily="34" charset="0"/>
                </a:rPr>
                <a:t>Combat </a:t>
              </a:r>
            </a:p>
            <a:p>
              <a:pPr algn="ctr"/>
              <a:r>
                <a:rPr lang="en-US" sz="1400">
                  <a:latin typeface="Calibri" pitchFamily="34" charset="0"/>
                </a:rPr>
                <a:t>Athlete</a:t>
              </a:r>
            </a:p>
          </p:txBody>
        </p:sp>
        <p:sp>
          <p:nvSpPr>
            <p:cNvPr id="28" name="TextBox 29"/>
            <p:cNvSpPr txBox="1">
              <a:spLocks noChangeArrowheads="1"/>
            </p:cNvSpPr>
            <p:nvPr/>
          </p:nvSpPr>
          <p:spPr bwMode="auto">
            <a:xfrm>
              <a:off x="2209800" y="2590800"/>
              <a:ext cx="844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Calibri" pitchFamily="34" charset="0"/>
                </a:rPr>
                <a:t>Nutrition</a:t>
              </a: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2895600" y="3657600"/>
              <a:ext cx="1158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Quality of life</a:t>
              </a:r>
            </a:p>
          </p:txBody>
        </p:sp>
        <p:sp>
          <p:nvSpPr>
            <p:cNvPr id="30" name="TextBox 24"/>
            <p:cNvSpPr txBox="1">
              <a:spLocks noChangeArrowheads="1"/>
            </p:cNvSpPr>
            <p:nvPr/>
          </p:nvSpPr>
          <p:spPr bwMode="auto">
            <a:xfrm>
              <a:off x="2971800" y="1981200"/>
              <a:ext cx="776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PFT/CFT</a:t>
              </a:r>
            </a:p>
          </p:txBody>
        </p:sp>
      </p:grpSp>
      <p:grpSp>
        <p:nvGrpSpPr>
          <p:cNvPr id="31" name="Group 38"/>
          <p:cNvGrpSpPr>
            <a:grpSpLocks/>
          </p:cNvGrpSpPr>
          <p:nvPr/>
        </p:nvGrpSpPr>
        <p:grpSpPr bwMode="auto">
          <a:xfrm>
            <a:off x="3962400" y="1443037"/>
            <a:ext cx="3346450" cy="2505075"/>
            <a:chOff x="3962400" y="1828800"/>
            <a:chExt cx="3346450" cy="2505075"/>
          </a:xfrm>
        </p:grpSpPr>
        <p:sp>
          <p:nvSpPr>
            <p:cNvPr id="32" name="TextBox 25"/>
            <p:cNvSpPr txBox="1">
              <a:spLocks noChangeArrowheads="1"/>
            </p:cNvSpPr>
            <p:nvPr/>
          </p:nvSpPr>
          <p:spPr bwMode="auto">
            <a:xfrm>
              <a:off x="3962400" y="2057400"/>
              <a:ext cx="990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Calibri" pitchFamily="34" charset="0"/>
                </a:rPr>
                <a:t>Sports</a:t>
              </a:r>
            </a:p>
            <a:p>
              <a:pPr algn="ctr"/>
              <a:r>
                <a:rPr lang="en-US" sz="1400">
                  <a:latin typeface="Calibri" pitchFamily="34" charset="0"/>
                </a:rPr>
                <a:t>psychology</a:t>
              </a:r>
            </a:p>
          </p:txBody>
        </p:sp>
        <p:sp>
          <p:nvSpPr>
            <p:cNvPr id="33" name="TextBox 28"/>
            <p:cNvSpPr txBox="1">
              <a:spLocks noChangeArrowheads="1"/>
            </p:cNvSpPr>
            <p:nvPr/>
          </p:nvSpPr>
          <p:spPr bwMode="auto">
            <a:xfrm>
              <a:off x="5097463" y="1828800"/>
              <a:ext cx="13509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Critical Thinking</a:t>
              </a:r>
            </a:p>
          </p:txBody>
        </p:sp>
        <p:sp>
          <p:nvSpPr>
            <p:cNvPr id="34" name="TextBox 29"/>
            <p:cNvSpPr txBox="1">
              <a:spLocks noChangeArrowheads="1"/>
            </p:cNvSpPr>
            <p:nvPr/>
          </p:nvSpPr>
          <p:spPr bwMode="auto">
            <a:xfrm>
              <a:off x="5638800" y="2895600"/>
              <a:ext cx="1352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Calibri" pitchFamily="34" charset="0"/>
                </a:rPr>
                <a:t>Stress screening</a:t>
              </a:r>
            </a:p>
          </p:txBody>
        </p:sp>
        <p:sp>
          <p:nvSpPr>
            <p:cNvPr id="35" name="TextBox 26"/>
            <p:cNvSpPr txBox="1">
              <a:spLocks noChangeArrowheads="1"/>
            </p:cNvSpPr>
            <p:nvPr/>
          </p:nvSpPr>
          <p:spPr bwMode="auto">
            <a:xfrm>
              <a:off x="6248400" y="3200400"/>
              <a:ext cx="10604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alibri" pitchFamily="34" charset="0"/>
                </a:rPr>
                <a:t>Mental health</a:t>
              </a:r>
            </a:p>
          </p:txBody>
        </p:sp>
        <p:sp>
          <p:nvSpPr>
            <p:cNvPr id="36" name="TextBox 29"/>
            <p:cNvSpPr txBox="1">
              <a:spLocks noChangeArrowheads="1"/>
            </p:cNvSpPr>
            <p:nvPr/>
          </p:nvSpPr>
          <p:spPr bwMode="auto">
            <a:xfrm>
              <a:off x="4114800" y="3810000"/>
              <a:ext cx="6921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Stress</a:t>
              </a:r>
            </a:p>
            <a:p>
              <a:pPr algn="ctr"/>
              <a:r>
                <a:rPr lang="en-US" sz="1400" dirty="0">
                  <a:latin typeface="Calibri" pitchFamily="34" charset="0"/>
                </a:rPr>
                <a:t>coping</a:t>
              </a:r>
            </a:p>
          </p:txBody>
        </p:sp>
        <p:sp>
          <p:nvSpPr>
            <p:cNvPr id="37" name="TextBox 24"/>
            <p:cNvSpPr txBox="1">
              <a:spLocks noChangeArrowheads="1"/>
            </p:cNvSpPr>
            <p:nvPr/>
          </p:nvSpPr>
          <p:spPr bwMode="auto">
            <a:xfrm>
              <a:off x="5029200" y="3276600"/>
              <a:ext cx="109061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Dependency</a:t>
              </a:r>
            </a:p>
            <a:p>
              <a:pPr algn="ctr"/>
              <a:r>
                <a:rPr lang="en-US" sz="1400" dirty="0">
                  <a:latin typeface="Calibri" pitchFamily="34" charset="0"/>
                </a:rPr>
                <a:t>avoidance</a:t>
              </a:r>
            </a:p>
          </p:txBody>
        </p:sp>
        <p:sp>
          <p:nvSpPr>
            <p:cNvPr id="38" name="TextBox 28"/>
            <p:cNvSpPr txBox="1">
              <a:spLocks noChangeArrowheads="1"/>
            </p:cNvSpPr>
            <p:nvPr/>
          </p:nvSpPr>
          <p:spPr bwMode="auto">
            <a:xfrm>
              <a:off x="5232897" y="2362200"/>
              <a:ext cx="1834156" cy="461665"/>
            </a:xfrm>
            <a:prstGeom prst="rect">
              <a:avLst/>
            </a:prstGeom>
            <a:solidFill>
              <a:srgbClr val="CFDDED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Warrior transition</a:t>
              </a:r>
              <a:br>
                <a:rPr lang="en-US" sz="1400" dirty="0">
                  <a:latin typeface="Calibri" pitchFamily="34" charset="0"/>
                </a:rPr>
              </a:br>
              <a:r>
                <a:rPr lang="en-US" sz="1000" dirty="0" smtClean="0">
                  <a:latin typeface="Calibri" pitchFamily="34" charset="0"/>
                </a:rPr>
                <a:t>(home location </a:t>
              </a:r>
              <a:r>
                <a:rPr lang="en-US" sz="1000" dirty="0">
                  <a:latin typeface="Calibri" pitchFamily="34" charset="0"/>
                </a:rPr>
                <a:t>decompression)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39" name="TextBox 24"/>
            <p:cNvSpPr txBox="1">
              <a:spLocks noChangeArrowheads="1"/>
            </p:cNvSpPr>
            <p:nvPr/>
          </p:nvSpPr>
          <p:spPr bwMode="auto">
            <a:xfrm>
              <a:off x="4038600" y="3352800"/>
              <a:ext cx="755650" cy="52387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  <a:cs typeface="Arial" charset="0"/>
                </a:rPr>
                <a:t>Human </a:t>
              </a:r>
            </a:p>
            <a:p>
              <a:pPr algn="ctr">
                <a:defRPr/>
              </a:pPr>
              <a:r>
                <a:rPr lang="en-US" sz="1400" dirty="0">
                  <a:latin typeface="Calibri" pitchFamily="34" charset="0"/>
                  <a:cs typeface="Arial" charset="0"/>
                </a:rPr>
                <a:t>Factors</a:t>
              </a:r>
            </a:p>
          </p:txBody>
        </p:sp>
      </p:grp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371600" y="1138237"/>
            <a:ext cx="67754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Clr>
                <a:schemeClr val="folHlink"/>
              </a:buClr>
              <a:buSzPct val="60000"/>
            </a:pPr>
            <a:endParaRPr lang="en-US" sz="3600" i="1">
              <a:solidFill>
                <a:srgbClr val="C90000"/>
              </a:solidFill>
            </a:endParaRPr>
          </a:p>
          <a:p>
            <a:pPr marL="342900" indent="-342900" algn="ctr">
              <a:buClr>
                <a:schemeClr val="folHlink"/>
              </a:buClr>
              <a:buSzPct val="60000"/>
            </a:pPr>
            <a:endParaRPr lang="en-US" sz="3600" i="1">
              <a:solidFill>
                <a:srgbClr val="C9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F4DAB86-FFCB-4F96-965C-21758320B271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6593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91" y="197964"/>
            <a:ext cx="7673419" cy="622168"/>
          </a:xfrm>
        </p:spPr>
        <p:txBody>
          <a:bodyPr/>
          <a:lstStyle/>
          <a:p>
            <a:pPr algn="ctr"/>
            <a:r>
              <a:rPr lang="en-US" dirty="0" smtClean="0"/>
              <a:t>Roots of Spiritual Fitness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2445" y="1143000"/>
            <a:ext cx="5524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SPIRITUAL FITNESS begins with recognition of two dimensions to human existence…</a:t>
            </a:r>
            <a:endParaRPr lang="en-US" i="1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672445" y="2141493"/>
            <a:ext cx="3426969" cy="3484306"/>
            <a:chOff x="-245364" y="1599610"/>
            <a:chExt cx="3426969" cy="34843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0" y="2286000"/>
              <a:ext cx="3021945" cy="24145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054795" y="4683806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rgbClr val="9966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Body</a:t>
              </a:r>
              <a:endParaRPr lang="en-US" sz="12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916310" y="3303141"/>
              <a:ext cx="17420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rgbClr val="66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Environment</a:t>
              </a:r>
              <a:endParaRPr lang="en-US" sz="12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4744" y="1599610"/>
              <a:ext cx="27669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rgbClr val="669900"/>
                  </a:solidFill>
                  <a:latin typeface="Stencil" panose="040409050D0802020404" pitchFamily="82" charset="0"/>
                </a:rPr>
                <a:t>OUR TANGIBLE SIDE</a:t>
              </a:r>
            </a:p>
            <a:p>
              <a:pPr>
                <a:buNone/>
              </a:pPr>
              <a:r>
                <a:rPr lang="en-US" sz="1200" b="0" dirty="0" smtClean="0"/>
                <a:t>This is everything that can be experienced through our senses…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50478" y="2397039"/>
            <a:ext cx="3558232" cy="3690425"/>
            <a:chOff x="5284142" y="2743200"/>
            <a:chExt cx="3558232" cy="3690425"/>
          </a:xfrm>
        </p:grpSpPr>
        <p:grpSp>
          <p:nvGrpSpPr>
            <p:cNvPr id="13" name="Group 12"/>
            <p:cNvGrpSpPr/>
            <p:nvPr/>
          </p:nvGrpSpPr>
          <p:grpSpPr>
            <a:xfrm>
              <a:off x="5284142" y="2743200"/>
              <a:ext cx="3045971" cy="2647519"/>
              <a:chOff x="5263167" y="3333690"/>
              <a:chExt cx="3045971" cy="26475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TextBox 8"/>
              <p:cNvSpPr txBox="1"/>
              <p:nvPr/>
            </p:nvSpPr>
            <p:spPr>
              <a:xfrm>
                <a:off x="6175538" y="3333690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Heart</a:t>
                </a:r>
                <a:endParaRPr lang="en-US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6200000">
                <a:off x="4396422" y="4714354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Mind</a:t>
                </a:r>
                <a:endParaRPr lang="en-US" sz="1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919898" y="5510295"/>
              <a:ext cx="29224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OUR INTANGIBLE SIDE</a:t>
              </a:r>
            </a:p>
            <a:p>
              <a:pPr>
                <a:buNone/>
              </a:pPr>
              <a:r>
                <a:rPr lang="en-US" sz="1200" b="0" dirty="0" smtClean="0"/>
                <a:t>This is everything in our life that cannot be seen or touched – our thoughts, beliefs, values, and worldview…</a:t>
              </a:r>
            </a:p>
          </p:txBody>
        </p:sp>
      </p:grpSp>
      <p:pic>
        <p:nvPicPr>
          <p:cNvPr id="16" name="Picture 15" descr="family_2_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68" y="2781526"/>
            <a:ext cx="2989562" cy="2444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F4DAB86-FFCB-4F96-965C-21758320B271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5213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91" y="197964"/>
            <a:ext cx="7673419" cy="622168"/>
          </a:xfrm>
        </p:spPr>
        <p:txBody>
          <a:bodyPr/>
          <a:lstStyle/>
          <a:p>
            <a:pPr algn="ctr"/>
            <a:r>
              <a:rPr lang="en-US" dirty="0" smtClean="0"/>
              <a:t>USMC Spiritual Fitness Strategy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5433" y="1238795"/>
            <a:ext cx="49828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Spiritual Fitness</a:t>
            </a:r>
            <a:endParaRPr lang="en-US" sz="2000" b="1" dirty="0"/>
          </a:p>
          <a:p>
            <a:r>
              <a:rPr lang="en-US" sz="1600" dirty="0"/>
              <a:t>The ability to adhere to beliefs, </a:t>
            </a:r>
            <a:r>
              <a:rPr lang="en-US" sz="1600" dirty="0" smtClean="0"/>
              <a:t>principles, and </a:t>
            </a:r>
            <a:r>
              <a:rPr lang="en-US" sz="1600" dirty="0"/>
              <a:t>values needed to persevere </a:t>
            </a:r>
            <a:r>
              <a:rPr lang="en-US" sz="1600" dirty="0" smtClean="0"/>
              <a:t>and prevail </a:t>
            </a:r>
            <a:r>
              <a:rPr lang="en-US" sz="1600" dirty="0"/>
              <a:t>in accomplishing missions.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45434" y="2377568"/>
            <a:ext cx="49828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Engagement Strategy</a:t>
            </a:r>
            <a:endParaRPr lang="en-US" sz="2000" b="1" dirty="0"/>
          </a:p>
          <a:p>
            <a:r>
              <a:rPr lang="en-US" sz="1600" dirty="0"/>
              <a:t>Provides Marine Corps leaders </a:t>
            </a:r>
            <a:r>
              <a:rPr lang="en-US" sz="1600" dirty="0" smtClean="0"/>
              <a:t>and their </a:t>
            </a:r>
            <a:r>
              <a:rPr lang="en-US" sz="1600" dirty="0"/>
              <a:t>C</a:t>
            </a:r>
            <a:r>
              <a:rPr lang="en-US" sz="1600" dirty="0" smtClean="0"/>
              <a:t>haplains </a:t>
            </a:r>
            <a:r>
              <a:rPr lang="en-US" sz="1600" dirty="0"/>
              <a:t>a common language </a:t>
            </a:r>
            <a:r>
              <a:rPr lang="en-US" sz="1600" dirty="0" smtClean="0"/>
              <a:t>to communicate </a:t>
            </a:r>
            <a:r>
              <a:rPr lang="en-US" sz="1600" dirty="0"/>
              <a:t>the building blocks </a:t>
            </a:r>
            <a:r>
              <a:rPr lang="en-US" sz="1600" dirty="0" smtClean="0"/>
              <a:t>of spiritual </a:t>
            </a:r>
            <a:r>
              <a:rPr lang="en-US" sz="1600" dirty="0"/>
              <a:t>strength and resilience.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45433" y="3605526"/>
            <a:ext cx="889856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3 Goals of Strategy</a:t>
            </a: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Facilitate 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Top-down/bottom-up strategy to effectively communicate to every Marine what it means to be spiritually fit.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Provide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Commanding Officers &amp; Leaders – provide practical tools and resources to assist in developing spiritually fit Marines.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RSTs </a:t>
            </a:r>
            <a:r>
              <a:rPr lang="en-US" sz="1600" dirty="0"/>
              <a:t>– provide communication strategies and tools to further equip them as SMEs to coach, counsel &amp; help Marines be spiritually fit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Improve Spiritual Fitness of </a:t>
            </a:r>
            <a:r>
              <a:rPr lang="en-US" sz="1600" b="1" dirty="0" smtClean="0"/>
              <a:t>Marines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BLUF: increase overall resilience of the Marine Corps.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88" y="1205730"/>
            <a:ext cx="3630615" cy="2722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4DAB86-FFCB-4F96-965C-21758320B271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8198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91" y="197964"/>
            <a:ext cx="7673419" cy="622168"/>
          </a:xfrm>
        </p:spPr>
        <p:txBody>
          <a:bodyPr/>
          <a:lstStyle/>
          <a:p>
            <a:pPr algn="ctr"/>
            <a:r>
              <a:rPr lang="en-US" i="0" dirty="0" smtClean="0"/>
              <a:t>Spiritual Fitness Guide &amp; Strategy</a:t>
            </a:r>
            <a:endParaRPr lang="en-US" i="0" dirty="0"/>
          </a:p>
        </p:txBody>
      </p:sp>
      <p:sp>
        <p:nvSpPr>
          <p:cNvPr id="14" name="TextBox 13"/>
          <p:cNvSpPr txBox="1"/>
          <p:nvPr/>
        </p:nvSpPr>
        <p:spPr>
          <a:xfrm>
            <a:off x="4469576" y="4903231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Only meant to be used </a:t>
            </a:r>
            <a:r>
              <a:rPr lang="en-US" sz="1200" dirty="0"/>
              <a:t>as </a:t>
            </a:r>
            <a:r>
              <a:rPr lang="en-US" sz="1200" dirty="0" smtClean="0"/>
              <a:t>private </a:t>
            </a:r>
            <a:r>
              <a:rPr lang="en-US" sz="1200" dirty="0"/>
              <a:t>self-assessment tool </a:t>
            </a:r>
            <a:r>
              <a:rPr lang="en-US" sz="1200" dirty="0" smtClean="0"/>
              <a:t>– not </a:t>
            </a:r>
            <a:r>
              <a:rPr lang="en-US" sz="1200" dirty="0"/>
              <a:t>designed </a:t>
            </a:r>
            <a:r>
              <a:rPr lang="en-US" sz="1200" dirty="0" smtClean="0"/>
              <a:t>to </a:t>
            </a:r>
            <a:r>
              <a:rPr lang="en-US" sz="1200" dirty="0"/>
              <a:t>evaluate a Marine’s spiritual </a:t>
            </a:r>
            <a:r>
              <a:rPr lang="en-US" sz="1200" dirty="0" smtClean="0"/>
              <a:t>fitness.</a:t>
            </a:r>
          </a:p>
          <a:p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Commands </a:t>
            </a:r>
            <a:r>
              <a:rPr lang="en-US" sz="1200" dirty="0"/>
              <a:t>should not mandate the use of the SFG or require a Marine to disclose self-assessment results.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Training </a:t>
            </a:r>
            <a:r>
              <a:rPr lang="en-US" sz="1200" dirty="0"/>
              <a:t>on this topic is </a:t>
            </a:r>
            <a:r>
              <a:rPr lang="en-US" sz="1200" dirty="0" smtClean="0"/>
              <a:t>encouraged – must </a:t>
            </a:r>
            <a:r>
              <a:rPr lang="en-US" sz="1200" dirty="0"/>
              <a:t>be conducted by a chaplain or under a chaplain’s supervision.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6129" y="1186190"/>
            <a:ext cx="484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Based on the COSC model, a private self-assessment tool divided into 4 levels of fitness…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 b="5640"/>
          <a:stretch/>
        </p:blipFill>
        <p:spPr>
          <a:xfrm>
            <a:off x="0" y="1447800"/>
            <a:ext cx="4456129" cy="492868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66110"/>
              </p:ext>
            </p:extLst>
          </p:nvPr>
        </p:nvGraphicFramePr>
        <p:xfrm>
          <a:off x="4549588" y="1709410"/>
          <a:ext cx="4571173" cy="3193821"/>
        </p:xfrm>
        <a:graphic>
          <a:graphicData uri="http://schemas.openxmlformats.org/drawingml/2006/table">
            <a:tbl>
              <a:tblPr firstRow="1" firstCol="1" bandRow="1"/>
              <a:tblGrid>
                <a:gridCol w="1142257"/>
                <a:gridCol w="1142972"/>
                <a:gridCol w="1142972"/>
                <a:gridCol w="1142972"/>
              </a:tblGrid>
              <a:tr h="3086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6610" algn="l"/>
                          <a:tab pos="944880" algn="ctr"/>
                        </a:tabLs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</a:t>
                      </a:r>
                    </a:p>
                  </a:txBody>
                  <a:tcPr marL="41361" marR="41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7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STRESSED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F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DEPLETED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A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DRAINED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2126"/>
                    </a:solidFill>
                  </a:tcPr>
                </a:tc>
              </a:tr>
              <a:tr h="317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Potential 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067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Potential Indicators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CF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Potential Indicators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5A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Potential Indicators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2126"/>
                    </a:solidFill>
                  </a:tcPr>
                </a:tc>
              </a:tr>
              <a:tr h="331441"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Engaged in life’s 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meaning/purpose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674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Neglecting life’s meaning/purpose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CF6E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Losing a sense of life’s meaning/purpose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5A2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Feels like life has no meaning/purpose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2126"/>
                    </a:solidFill>
                  </a:tcPr>
                </a:tc>
              </a:tr>
              <a:tr h="331441"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Hopeful about 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life/future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674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Less hopeful about 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life/future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CF6E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Holds very little hope about life/future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5A2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Holds no hope about life/future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2126"/>
                    </a:solidFill>
                  </a:tcPr>
                </a:tc>
              </a:tr>
              <a:tr h="344548"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Makes sound moral decisions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969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674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Makes some poor moral decisions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CF6E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Makes poor moral decisions routinely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5A2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Engaged in extreme immoral behavior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2126"/>
                    </a:solidFill>
                  </a:tcPr>
                </a:tc>
              </a:tr>
              <a:tr h="463815"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Fully engaged with family, friends, and 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community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674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Somewhat engaged with family, friends, and community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969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CF6E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Weakly engaged with family, friends, and </a:t>
                      </a:r>
                      <a:r>
                        <a:rPr lang="en-US" sz="8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community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5A2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engaged with family, friends, or community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2126"/>
                    </a:solidFill>
                  </a:tcPr>
                </a:tc>
              </a:tr>
              <a:tr h="344548"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Able to forgive self and others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969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674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Difficulty forgiving self or others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CF6E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likely to forgive self or others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5A2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Forgiveness is not an option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2126"/>
                    </a:solidFill>
                  </a:tcPr>
                </a:tc>
              </a:tr>
              <a:tr h="357800"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Respectful of 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674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Less respectful of others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CF6E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Strong disrespect for </a:t>
                      </a:r>
                      <a:r>
                        <a:rPr lang="en-US" sz="8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others</a:t>
                      </a:r>
                      <a:endParaRPr lang="en-US" sz="7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8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5A2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 disrespect for others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2126"/>
                    </a:solidFill>
                  </a:tcPr>
                </a:tc>
              </a:tr>
              <a:tr h="331441"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Engaged in core 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values/beliefs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74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Straying from core values/beliefs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F6E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Disregards core beliefs/values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A2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Abandoned core values/beliefs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1" marR="41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212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F4DAB86-FFCB-4F96-965C-21758320B271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5762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91" y="197964"/>
            <a:ext cx="7673419" cy="622168"/>
          </a:xfrm>
        </p:spPr>
        <p:txBody>
          <a:bodyPr/>
          <a:lstStyle/>
          <a:p>
            <a:pPr algn="ctr"/>
            <a:r>
              <a:rPr lang="en-US" dirty="0" smtClean="0"/>
              <a:t>Elements of Spiritual Fitness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2445" y="1295400"/>
            <a:ext cx="77991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Maintained by exercising three elements: Faith, Values, Morals</a:t>
            </a:r>
            <a:endParaRPr lang="en-US" i="1" dirty="0" smtClean="0"/>
          </a:p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B050"/>
                </a:solidFill>
              </a:rPr>
              <a:t>Personal </a:t>
            </a:r>
            <a:r>
              <a:rPr lang="en-US" sz="2000" b="1" dirty="0" smtClean="0">
                <a:solidFill>
                  <a:srgbClr val="00B050"/>
                </a:solidFill>
              </a:rPr>
              <a:t>Faith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All Marines have the ability to make a personal choice in which they will place their personal faith.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Faith may be characterized as belief or trust in self and/or a relationship with someone or something greater than one’s self</a:t>
            </a:r>
            <a:r>
              <a:rPr lang="en-US" dirty="0" smtClean="0"/>
              <a:t>.</a:t>
            </a: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C000"/>
                </a:solidFill>
              </a:rPr>
              <a:t>Foundational </a:t>
            </a:r>
            <a:r>
              <a:rPr lang="en-US" sz="2000" b="1" dirty="0" smtClean="0">
                <a:solidFill>
                  <a:srgbClr val="FFC000"/>
                </a:solidFill>
              </a:rPr>
              <a:t>Values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Marines have the ability to make a personal choice regarding the values they will live by.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That, in turn, guide their choices, actions, and the character they display on and off duty.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3300"/>
                </a:solidFill>
              </a:rPr>
              <a:t>Moral </a:t>
            </a:r>
            <a:r>
              <a:rPr lang="en-US" sz="2000" b="1" dirty="0">
                <a:solidFill>
                  <a:srgbClr val="FF3300"/>
                </a:solidFill>
              </a:rPr>
              <a:t>Living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All Marines make personal choices about the sources </a:t>
            </a:r>
            <a:r>
              <a:rPr lang="en-US" dirty="0" smtClean="0"/>
              <a:t>that </a:t>
            </a:r>
            <a:r>
              <a:rPr lang="en-US" dirty="0"/>
              <a:t>guide moral living and the decision making process.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Marines must reflect upon and evaluate past decisions in order to inform their current and future decisions.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4DAB86-FFCB-4F96-965C-21758320B271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0486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91" y="197964"/>
            <a:ext cx="7673419" cy="622168"/>
          </a:xfrm>
        </p:spPr>
        <p:txBody>
          <a:bodyPr/>
          <a:lstStyle/>
          <a:p>
            <a:pPr algn="ctr"/>
            <a:r>
              <a:rPr lang="en-US" dirty="0" smtClean="0"/>
              <a:t>MARSOC Spiritual Fitness</a:t>
            </a:r>
            <a:endParaRPr lang="en-US" dirty="0"/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533399" y="1064195"/>
            <a:ext cx="8305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i="1" dirty="0">
                <a:latin typeface="Gill Sans MT" panose="020B0502020104020203" pitchFamily="34" charset="0"/>
              </a:rPr>
              <a:t>Full Spectrum </a:t>
            </a:r>
            <a:r>
              <a:rPr lang="en-US" altLang="en-US" sz="2400" b="1" i="1" dirty="0" smtClean="0">
                <a:latin typeface="Gill Sans MT" panose="020B0502020104020203" pitchFamily="34" charset="0"/>
              </a:rPr>
              <a:t>Spiritual Fitness – </a:t>
            </a:r>
            <a:r>
              <a:rPr lang="en-US" altLang="en-US" sz="2400" b="1" i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Faith</a:t>
            </a:r>
            <a:r>
              <a:rPr lang="en-US" altLang="en-US" sz="2400" b="1" i="1" dirty="0" smtClean="0">
                <a:solidFill>
                  <a:srgbClr val="688B29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400" b="1" i="1" dirty="0" smtClean="0">
                <a:latin typeface="Gill Sans MT" panose="020B0502020104020203" pitchFamily="34" charset="0"/>
              </a:rPr>
              <a:t>– </a:t>
            </a:r>
            <a:r>
              <a:rPr lang="en-US" altLang="en-US" sz="2400" b="1" dirty="0">
                <a:solidFill>
                  <a:srgbClr val="FFC000"/>
                </a:solidFill>
                <a:latin typeface="Gill Sans MT" panose="020B0502020104020203" pitchFamily="34" charset="0"/>
              </a:rPr>
              <a:t>Values</a:t>
            </a:r>
            <a:r>
              <a:rPr lang="en-US" altLang="en-US" sz="2400" b="1" i="1" dirty="0">
                <a:latin typeface="Gill Sans MT" panose="020B0502020104020203" pitchFamily="34" charset="0"/>
              </a:rPr>
              <a:t> – </a:t>
            </a:r>
            <a:r>
              <a:rPr lang="en-US" altLang="en-US" sz="2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Morals</a:t>
            </a:r>
            <a:endParaRPr lang="en-US" altLang="en-US" sz="24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5472" y="5918540"/>
            <a:ext cx="370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Ministry of Presence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3012" y="1425002"/>
            <a:ext cx="829618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n-US" sz="16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Religious Services &amp; Studies </a:t>
            </a:r>
            <a:r>
              <a:rPr lang="en-US" altLang="en-US" sz="1600" dirty="0">
                <a:latin typeface="Gill Sans MT" panose="020B0502020104020203" pitchFamily="34" charset="0"/>
              </a:rPr>
              <a:t>– </a:t>
            </a:r>
            <a:r>
              <a:rPr lang="en-US" altLang="en-US" sz="1600" dirty="0" smtClean="0">
                <a:latin typeface="Gill Sans MT" panose="020B0502020104020203" pitchFamily="34" charset="0"/>
              </a:rPr>
              <a:t>Chaplain-led Bible studies, </a:t>
            </a:r>
            <a:r>
              <a:rPr lang="en-US" altLang="en-US" sz="1600" dirty="0" err="1" smtClean="0">
                <a:latin typeface="Gill Sans MT" panose="020B0502020104020203" pitchFamily="34" charset="0"/>
              </a:rPr>
              <a:t>Tun</a:t>
            </a:r>
            <a:r>
              <a:rPr lang="en-US" altLang="en-US" sz="1600" dirty="0" smtClean="0">
                <a:latin typeface="Gill Sans MT" panose="020B0502020104020203" pitchFamily="34" charset="0"/>
              </a:rPr>
              <a:t> Tavern Fellowship, “Raising a Modern Day Knight”, MARSOC support of worship services through Camp Lejeune.</a:t>
            </a:r>
            <a:endParaRPr lang="en-US" altLang="en-US" sz="1600" dirty="0">
              <a:latin typeface="Gill Sans MT" panose="020B0502020104020203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16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Warrior </a:t>
            </a:r>
            <a:r>
              <a:rPr lang="en-US" altLang="en-US" sz="1600" b="1" dirty="0">
                <a:solidFill>
                  <a:srgbClr val="00B050"/>
                </a:solidFill>
                <a:latin typeface="Gill Sans MT" panose="020B0502020104020203" pitchFamily="34" charset="0"/>
              </a:rPr>
              <a:t>Spirit Training</a:t>
            </a:r>
            <a:r>
              <a:rPr lang="en-US" altLang="en-US" sz="1600" dirty="0">
                <a:solidFill>
                  <a:srgbClr val="00B05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1600" dirty="0">
                <a:latin typeface="Gill Sans MT" panose="020B0502020104020203" pitchFamily="34" charset="0"/>
              </a:rPr>
              <a:t>(A&amp;S) – focuses on Spiritual Fitness &amp; personal </a:t>
            </a:r>
            <a:r>
              <a:rPr lang="en-US" altLang="en-US" sz="1600" dirty="0" smtClean="0">
                <a:latin typeface="Gill Sans MT" panose="020B0502020104020203" pitchFamily="34" charset="0"/>
              </a:rPr>
              <a:t>growth to persevere, overcome and achieve.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6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Commander’s Devotions </a:t>
            </a:r>
            <a:r>
              <a:rPr lang="en-US" altLang="en-US" sz="1600" dirty="0">
                <a:latin typeface="Gill Sans MT" panose="020B0502020104020203" pitchFamily="34" charset="0"/>
              </a:rPr>
              <a:t>– </a:t>
            </a:r>
            <a:r>
              <a:rPr lang="en-US" altLang="en-US" sz="1600" dirty="0" smtClean="0">
                <a:latin typeface="Gill Sans MT" panose="020B0502020104020203" pitchFamily="34" charset="0"/>
              </a:rPr>
              <a:t>regularly scheduled prayer/devotions with MARSOC Commanding Officers, as requested.</a:t>
            </a:r>
            <a:endParaRPr lang="en-US" altLang="en-US" sz="1600" dirty="0">
              <a:latin typeface="Gill Sans MT" panose="020B0502020104020203" pitchFamily="34" charset="0"/>
            </a:endParaRPr>
          </a:p>
          <a:p>
            <a:pPr marL="0" indent="0" eaLnBrk="1" hangingPunct="1"/>
            <a:endParaRPr lang="en-US" altLang="en-US" sz="1600" dirty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600" b="1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MCSOC Ethical Engagement</a:t>
            </a:r>
            <a:r>
              <a:rPr lang="en-US" altLang="en-US" sz="1600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1600" dirty="0">
                <a:latin typeface="Gill Sans MT" panose="020B0502020104020203" pitchFamily="34" charset="0"/>
              </a:rPr>
              <a:t>– </a:t>
            </a:r>
            <a:r>
              <a:rPr lang="en-US" altLang="en-US" sz="1600" dirty="0" smtClean="0">
                <a:latin typeface="Gill Sans MT" panose="020B0502020104020203" pitchFamily="34" charset="0"/>
              </a:rPr>
              <a:t>seeks for Raiders to further develop an ethical framework reinforced by leader-led case studies.</a:t>
            </a:r>
            <a:endParaRPr lang="en-US" altLang="en-US" sz="1600" dirty="0">
              <a:latin typeface="Gill Sans MT" panose="020B0502020104020203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1600" b="1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MRTC Tactical Ethics Program</a:t>
            </a:r>
            <a:r>
              <a:rPr lang="en-US" altLang="en-US" sz="1600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1600" dirty="0" smtClean="0">
                <a:latin typeface="Gill Sans MT" panose="020B0502020104020203" pitchFamily="34" charset="0"/>
              </a:rPr>
              <a:t>– developed in consultation with MRTC Chaplain, an instructor-led program being developed by the Citadel’s Krause Center.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600" b="1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Safety </a:t>
            </a:r>
            <a:r>
              <a:rPr lang="en-US" altLang="en-US" sz="1600" b="1" dirty="0">
                <a:solidFill>
                  <a:srgbClr val="FFC000"/>
                </a:solidFill>
                <a:latin typeface="Gill Sans MT" panose="020B0502020104020203" pitchFamily="34" charset="0"/>
              </a:rPr>
              <a:t>Stand-Downs</a:t>
            </a:r>
            <a:r>
              <a:rPr lang="en-US" altLang="en-US" sz="1600" dirty="0">
                <a:solidFill>
                  <a:srgbClr val="FFC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1600" dirty="0">
                <a:latin typeface="Gill Sans MT" panose="020B0502020104020203" pitchFamily="34" charset="0"/>
              </a:rPr>
              <a:t>– Chaplain focuses on how spirituality shapes moral/ethical decision making</a:t>
            </a:r>
          </a:p>
          <a:p>
            <a:pPr marL="0" indent="0" eaLnBrk="1" hangingPunct="1"/>
            <a:endParaRPr lang="en-US" altLang="en-US" sz="1600" dirty="0">
              <a:latin typeface="Gill Sans MT" panose="020B0502020104020203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solidFill>
                  <a:srgbClr val="FF0000"/>
                </a:solidFill>
                <a:latin typeface="Gill Sans MT" panose="020B0502020104020203" pitchFamily="34" charset="0"/>
              </a:rPr>
              <a:t>Home Location Decompression</a:t>
            </a:r>
            <a:r>
              <a:rPr lang="en-US" altLang="en-US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1600" dirty="0">
                <a:latin typeface="Gill Sans MT" panose="020B0502020104020203" pitchFamily="34" charset="0"/>
              </a:rPr>
              <a:t>(HLD) – an interdisciplinary post-deployment screening of all returning Raiders</a:t>
            </a:r>
            <a:r>
              <a:rPr lang="en-US" altLang="en-US" sz="1600" dirty="0" smtClean="0">
                <a:latin typeface="Gill Sans MT" panose="020B0502020104020203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Dinner Workshops </a:t>
            </a:r>
            <a:r>
              <a:rPr lang="en-US" altLang="en-US" sz="1600" dirty="0">
                <a:latin typeface="Gill Sans MT" panose="020B0502020104020203" pitchFamily="34" charset="0"/>
              </a:rPr>
              <a:t>– </a:t>
            </a:r>
            <a:r>
              <a:rPr lang="en-US" altLang="en-US" sz="1600" dirty="0" smtClean="0">
                <a:latin typeface="Gill Sans MT" panose="020B0502020104020203" pitchFamily="34" charset="0"/>
              </a:rPr>
              <a:t>Marriage enhancement dinner programs for couples.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600" b="1" dirty="0">
                <a:solidFill>
                  <a:srgbClr val="FF0000"/>
                </a:solidFill>
                <a:latin typeface="Gill Sans MT" panose="020B0502020104020203" pitchFamily="34" charset="0"/>
              </a:rPr>
              <a:t>Resilient Family Institute Retreats </a:t>
            </a:r>
            <a:r>
              <a:rPr lang="en-US" altLang="en-US" sz="1600" dirty="0">
                <a:latin typeface="Gill Sans MT" panose="020B0502020104020203" pitchFamily="34" charset="0"/>
              </a:rPr>
              <a:t>– SOF-specific weekend family retreats (</a:t>
            </a:r>
            <a:r>
              <a:rPr lang="en-US" altLang="en-US" sz="1600" dirty="0" smtClean="0">
                <a:latin typeface="Gill Sans MT" panose="020B0502020104020203" pitchFamily="34" charset="0"/>
              </a:rPr>
              <a:t>MFP-2 &amp; 11 </a:t>
            </a:r>
            <a:r>
              <a:rPr lang="en-US" altLang="en-US" sz="1600" dirty="0">
                <a:latin typeface="Gill Sans MT" panose="020B0502020104020203" pitchFamily="34" charset="0"/>
              </a:rPr>
              <a:t>funded</a:t>
            </a:r>
            <a:r>
              <a:rPr lang="en-US" altLang="en-US" sz="1600" dirty="0" smtClean="0">
                <a:latin typeface="Gill Sans MT" panose="020B0502020104020203" pitchFamily="34" charset="0"/>
              </a:rPr>
              <a:t>).</a:t>
            </a:r>
            <a:endParaRPr lang="en-US" altLang="en-US" sz="1600" dirty="0">
              <a:latin typeface="Gill Sans MT" panose="020B0502020104020203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altLang="en-US" sz="1600" dirty="0">
              <a:latin typeface="Gill Sans MT" panose="020B05020201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F4DAB86-FFCB-4F96-965C-21758320B271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992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91" y="197964"/>
            <a:ext cx="7673419" cy="622168"/>
          </a:xfrm>
        </p:spPr>
        <p:txBody>
          <a:bodyPr/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0409" y="1340108"/>
            <a:ext cx="779911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/>
              <a:t>Take a positive approach to Spiritual Fitness</a:t>
            </a:r>
            <a:r>
              <a:rPr lang="en-US" dirty="0" smtClean="0"/>
              <a:t> focusing on </a:t>
            </a:r>
            <a:r>
              <a:rPr lang="en-US" i="1" dirty="0" smtClean="0"/>
              <a:t>strength, success and achievement</a:t>
            </a:r>
            <a:r>
              <a:rPr lang="en-US" dirty="0" smtClean="0"/>
              <a:t> – not just averting crisis.</a:t>
            </a:r>
            <a:endParaRPr lang="en-US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/>
              <a:t>Continue to assess our population</a:t>
            </a:r>
            <a:r>
              <a:rPr lang="en-US" dirty="0" smtClean="0"/>
              <a:t> – adapt programs to meet the needs of our unique context.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Further develop a full spectrum CRP that utilizing the </a:t>
            </a:r>
            <a:r>
              <a:rPr lang="en-US" b="1" dirty="0" smtClean="0"/>
              <a:t>Marine Corps Spiritual Fitness construct </a:t>
            </a:r>
            <a:r>
              <a:rPr lang="en-US" dirty="0" smtClean="0"/>
              <a:t>– faith, values, morals.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Continue to foster a </a:t>
            </a:r>
            <a:r>
              <a:rPr lang="en-US" b="1" dirty="0" smtClean="0"/>
              <a:t>culture of interdisciplinary cooperation and dialogue</a:t>
            </a:r>
            <a:r>
              <a:rPr lang="en-US" dirty="0" smtClean="0"/>
              <a:t> at every level – </a:t>
            </a:r>
            <a:r>
              <a:rPr lang="en-US" i="1" dirty="0" smtClean="0"/>
              <a:t>MPOTFF</a:t>
            </a:r>
            <a:r>
              <a:rPr lang="en-US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Develop Chaplain, Religious Program Specialist, and Leader led </a:t>
            </a:r>
            <a:r>
              <a:rPr lang="en-US" b="1" dirty="0" smtClean="0"/>
              <a:t>Spiritual Fitness training</a:t>
            </a:r>
            <a:r>
              <a:rPr lang="en-US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/>
              <a:t>Integrate Spiritual Fitness at all levels</a:t>
            </a:r>
            <a:r>
              <a:rPr lang="en-US" dirty="0" smtClean="0"/>
              <a:t> to remind our Raiders at every opportunity the </a:t>
            </a:r>
            <a:r>
              <a:rPr lang="en-US" i="1" dirty="0" smtClean="0"/>
              <a:t>meaning</a:t>
            </a:r>
            <a:r>
              <a:rPr lang="en-US" dirty="0" smtClean="0"/>
              <a:t> of their mission.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4DAB86-FFCB-4F96-965C-21758320B271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6051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&amp;R Template v0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B2B2B2"/>
      </a:folHlink>
    </a:clrScheme>
    <a:fontScheme name="HQMC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99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457200" marR="0" indent="-45720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 2" pitchFamily="18" charset="2"/>
          <a:buChar char="è"/>
          <a:tabLst/>
          <a:defRPr kumimoji="0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sz="1200" b="0" dirty="0" smtClean="0"/>
        </a:defPPr>
      </a:lstStyle>
    </a:txDef>
  </a:objectDefaults>
  <a:extraClrSchemeLst>
    <a:extraClrScheme>
      <a:clrScheme name="HQMC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QMC TIT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QMC TIT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QMC TIT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QMC TIT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QMC TIT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QMC TIT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C7818310D2B64E8C2AF27926941D94" ma:contentTypeVersion="10" ma:contentTypeDescription="Create a new document." ma:contentTypeScope="" ma:versionID="9cf059423bb3e8df3c59918af82f27af">
  <xsd:schema xmlns:xsd="http://www.w3.org/2001/XMLSchema" xmlns:xs="http://www.w3.org/2001/XMLSchema" xmlns:p="http://schemas.microsoft.com/office/2006/metadata/properties" xmlns:ns1="http://schemas.microsoft.com/sharepoint/v3" xmlns:ns2="79278997-31a0-49aa-b42d-e447a7ac3f93" targetNamespace="http://schemas.microsoft.com/office/2006/metadata/properties" ma:root="true" ma:fieldsID="73ccbeda6465609f930d53832dd62d43" ns1:_="" ns2:_="">
    <xsd:import namespace="http://schemas.microsoft.com/sharepoint/v3"/>
    <xsd:import namespace="79278997-31a0-49aa-b42d-e447a7ac3f93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78997-31a0-49aa-b42d-e447a7ac3f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278997-31a0-49aa-b42d-e447a7ac3f93">WEXWRN24VHAC-15-16008</_dlc_DocId>
    <_dlc_DocIdUrl xmlns="79278997-31a0-49aa-b42d-e447a7ac3f93">
      <Url>https://ehqmc.usmc.mil/org/pr/progdev/_layouts/DocIdRedir.aspx?ID=WEXWRN24VHAC-15-16008</Url>
      <Description>WEXWRN24VHAC-15-16008</Description>
    </_dlc_DocIdUrl>
  </documentManagement>
</p:properties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|1975937639" UniqueId="fbf01859-3d7b-4cf8-a4a7-8d5317eff7a6">
      <p:Name>Retention</p:Name>
      <p:Description>Automatic scheduling of content for processing, and performing a retention action on content that has reached its due date.</p:Description>
      <p:CustomData>
        <Schedules nextStageId="2" default="false">
          <Schedule type="Default">
            <stages/>
          </Schedule>
          <Schedule type="Record">
            <stages>
              <data stageId="1">
                <formula id="MctilmRecordExpirationFormula"/>
                <action type="action" id="MctilmRecordExpirationAction"/>
              </data>
            </stages>
          </Schedule>
        </Schedules>
      </p:CustomData>
    </p:PolicyItem>
  </p:PolicyItems>
</p:Policy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6748F5-B8EA-4C62-9399-41516BBA38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278997-31a0-49aa-b42d-e447a7ac3f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08DB99-C9C8-42A6-BC21-16947D4B2AE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01BB302-18BA-45A7-9C26-E039F2B5267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79278997-31a0-49aa-b42d-e447a7ac3f93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65622FD0-0E56-4BAF-B629-3C22831E810F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A20AD968-3656-4B64-BDC4-8FA5240FC1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18304</TotalTime>
  <Words>1248</Words>
  <Application>Microsoft Office PowerPoint</Application>
  <PresentationFormat>On-screen Show (4:3)</PresentationFormat>
  <Paragraphs>182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Calibri</vt:lpstr>
      <vt:lpstr>Courier New</vt:lpstr>
      <vt:lpstr>Gill Sans MT</vt:lpstr>
      <vt:lpstr>Stencil</vt:lpstr>
      <vt:lpstr>Times New Roman</vt:lpstr>
      <vt:lpstr>Wingdings</vt:lpstr>
      <vt:lpstr>Wingdings 2</vt:lpstr>
      <vt:lpstr>P&amp;R Template v01</vt:lpstr>
      <vt:lpstr> Implementation  of  Marine Corps  Spiritual Fitness Strategy  within  MARSOC  CAPT Lee Axtell, CHC, USN Force Chaplain  RP1 (FMF) Timothy Cambiado Senior Enlisted Advisor   30 April 2019  "Spiritus Invictus" </vt:lpstr>
      <vt:lpstr>Spiritual Fitness ALMAR</vt:lpstr>
      <vt:lpstr>PowerPoint Presentation</vt:lpstr>
      <vt:lpstr>Roots of Spiritual Fitness</vt:lpstr>
      <vt:lpstr>USMC Spiritual Fitness Strategy</vt:lpstr>
      <vt:lpstr>Spiritual Fitness Guide &amp; Strategy</vt:lpstr>
      <vt:lpstr>Elements of Spiritual Fitness</vt:lpstr>
      <vt:lpstr>MARSOC Spiritual Fitness</vt:lpstr>
      <vt:lpstr>Recommendations</vt:lpstr>
      <vt:lpstr>         QUESTIONS?</vt:lpstr>
    </vt:vector>
  </TitlesOfParts>
  <Company>NMCI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Mattox Capt Kyle E</dc:creator>
  <cp:lastModifiedBy>Axtell, Lee A CAPT USSOCOM MARSOC HQ</cp:lastModifiedBy>
  <cp:revision>825</cp:revision>
  <cp:lastPrinted>2018-11-30T20:52:47Z</cp:lastPrinted>
  <dcterms:created xsi:type="dcterms:W3CDTF">2014-11-14T15:00:27Z</dcterms:created>
  <dcterms:modified xsi:type="dcterms:W3CDTF">2019-04-30T19:46:27Z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0x010100DFC7818310D2B64E8C2AF27926941D94</vt:lpwstr>
  </property>
  <property fmtid="{D5CDD505-2E9C-101B-9397-08002B2CF9AE}" pid="3" name="ItemRetentionFormula">
    <vt:lpwstr/>
  </property>
  <property fmtid="{D5CDD505-2E9C-101B-9397-08002B2CF9AE}" pid="4" name="_dlc_policyId">
    <vt:lpwstr>0x0101|1975937639</vt:lpwstr>
  </property>
  <property fmtid="{D5CDD505-2E9C-101B-9397-08002B2CF9AE}" pid="5" name="_dlc_DocIdItemGuid">
    <vt:lpwstr>749b038c-695f-4725-a1a5-ecf51bb0300f</vt:lpwstr>
  </property>
</Properties>
</file>